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9"/>
  </p:notesMasterIdLst>
  <p:sldIdLst>
    <p:sldId id="256" r:id="rId2"/>
    <p:sldId id="257" r:id="rId3"/>
    <p:sldId id="258" r:id="rId4"/>
    <p:sldId id="289" r:id="rId5"/>
    <p:sldId id="260" r:id="rId6"/>
    <p:sldId id="259" r:id="rId7"/>
    <p:sldId id="262" r:id="rId8"/>
    <p:sldId id="261" r:id="rId9"/>
    <p:sldId id="277" r:id="rId10"/>
    <p:sldId id="286" r:id="rId11"/>
    <p:sldId id="278" r:id="rId12"/>
    <p:sldId id="279" r:id="rId13"/>
    <p:sldId id="263" r:id="rId14"/>
    <p:sldId id="264" r:id="rId15"/>
    <p:sldId id="265" r:id="rId16"/>
    <p:sldId id="266" r:id="rId17"/>
    <p:sldId id="280" r:id="rId18"/>
    <p:sldId id="268" r:id="rId19"/>
    <p:sldId id="267" r:id="rId20"/>
    <p:sldId id="269" r:id="rId21"/>
    <p:sldId id="281" r:id="rId22"/>
    <p:sldId id="270" r:id="rId23"/>
    <p:sldId id="284" r:id="rId24"/>
    <p:sldId id="282" r:id="rId25"/>
    <p:sldId id="283" r:id="rId26"/>
    <p:sldId id="271" r:id="rId27"/>
    <p:sldId id="295" r:id="rId28"/>
    <p:sldId id="293" r:id="rId29"/>
    <p:sldId id="273" r:id="rId30"/>
    <p:sldId id="274" r:id="rId31"/>
    <p:sldId id="275" r:id="rId32"/>
    <p:sldId id="276" r:id="rId33"/>
    <p:sldId id="287" r:id="rId34"/>
    <p:sldId id="291" r:id="rId35"/>
    <p:sldId id="292" r:id="rId36"/>
    <p:sldId id="288" r:id="rId37"/>
    <p:sldId id="285" r:id="rId38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4E1E"/>
    <a:srgbClr val="DD834B"/>
    <a:srgbClr val="0F1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726" autoAdjust="0"/>
  </p:normalViewPr>
  <p:slideViewPr>
    <p:cSldViewPr snapToGrid="0" snapToObjects="1">
      <p:cViewPr varScale="1">
        <p:scale>
          <a:sx n="121" d="100"/>
          <a:sy n="121" d="100"/>
        </p:scale>
        <p:origin x="346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62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38C96-8AF5-A239-0AD2-7B01BFE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7184E-E387-9180-CA2E-2C5C344D5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2EE74-EC86-89F9-1B49-8A14E5C3C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AAEAC-0782-C776-0766-E9F9D37EAB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6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16A66-5022-2C24-210A-CD5E47D14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AC313-BE40-9CEF-8736-1027E566F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01705-7A68-C159-FD6D-DDAA41A94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53B7-8650-8FC8-3281-D00A9196B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90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04267-86E4-AF88-4CB0-1E6863EC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42D39-777C-89D6-A8CF-8110B68C2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571CA-1F30-A1E2-E999-ABB9BA30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518EB-EB42-331D-844B-9450B71BF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43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2F51-D314-200B-3AFF-DA1326EE6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06053-4532-05F6-E96D-E8368527F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96F18-400F-9433-2B50-0A500BDE1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B8E57-9B71-0A0E-6177-BD934377B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45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3820-7553-AACE-9AF8-D0139393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E1B56-30AF-4383-B7EE-820CA4743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2DD49-A03F-E4DF-DE30-AD33DD87B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90C1-81A4-4772-E6E3-8CBD03E1C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59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263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134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293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0146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426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674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3113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6928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9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076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815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324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886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04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451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6145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037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83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1" kern="1200" cap="all">
          <a:ln w="3175" cmpd="sng">
            <a:noFill/>
          </a:ln>
          <a:solidFill>
            <a:srgbClr val="0070C0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09600" y="94566"/>
            <a:ext cx="5658853" cy="1170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5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Agentic AI for Reproducible Language Science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609600" y="1976884"/>
            <a:ext cx="8083296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94A3B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From Prompt to Pipeline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09600" y="2453878"/>
            <a:ext cx="7924800" cy="1697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91"/>
              </a:lnSpc>
              <a:buNone/>
            </a:pP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76300" y="2606278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Shane Lindsay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657131" y="4615191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s.lindsay@hull.ac.uk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76300" y="3349972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University of Hull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828916" y="4023612"/>
            <a:ext cx="4589936" cy="41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git</a:t>
            </a: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hub.com/shanelindsay/agentic-r</a:t>
            </a:r>
            <a:endParaRPr lang="en-US" sz="1800" dirty="0"/>
          </a:p>
        </p:txBody>
      </p:sp>
      <p:pic>
        <p:nvPicPr>
          <p:cNvPr id="1026" name="Picture 2" descr="University of Hull – Hands On Education Consultants">
            <a:extLst>
              <a:ext uri="{FF2B5EF4-FFF2-40B4-BE49-F238E27FC236}">
                <a16:creationId xmlns:a16="http://schemas.microsoft.com/office/drawing/2014/main" id="{3F8760A6-B270-4B66-C97E-A4F16ADF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2" y="3183358"/>
            <a:ext cx="2175471" cy="16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about, prices, reviews 2025 ...">
            <a:extLst>
              <a:ext uri="{FF2B5EF4-FFF2-40B4-BE49-F238E27FC236}">
                <a16:creationId xmlns:a16="http://schemas.microsoft.com/office/drawing/2014/main" id="{53019B62-F0CD-ADBD-B0F6-3CAC1491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68" y="3761149"/>
            <a:ext cx="834580" cy="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CD7F13-14E7-B9F4-A3E2-5820C0A9D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077" y="210913"/>
            <a:ext cx="2358189" cy="23581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BC Micro and CUB Monitor - Superhive ...">
            <a:extLst>
              <a:ext uri="{FF2B5EF4-FFF2-40B4-BE49-F238E27FC236}">
                <a16:creationId xmlns:a16="http://schemas.microsoft.com/office/drawing/2014/main" id="{5A21C292-4D37-C363-1C7A-6DF1FD69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68" y="371126"/>
            <a:ext cx="4530786" cy="22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irst Reddit post! RC2014 with a BBC Micro as terminal emulator. :  r/retrobattlestations">
            <a:extLst>
              <a:ext uri="{FF2B5EF4-FFF2-40B4-BE49-F238E27FC236}">
                <a16:creationId xmlns:a16="http://schemas.microsoft.com/office/drawing/2014/main" id="{07D8AC27-0FDD-B5F1-8ADC-190D7D33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6" y="2019300"/>
            <a:ext cx="3139440" cy="235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3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itHub Copilot in VS Code">
            <a:extLst>
              <a:ext uri="{FF2B5EF4-FFF2-40B4-BE49-F238E27FC236}">
                <a16:creationId xmlns:a16="http://schemas.microsoft.com/office/drawing/2014/main" id="{426187F5-546D-C439-4273-336C60B0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338"/>
            <a:ext cx="9144000" cy="456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72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E9639-1174-E8BE-75B6-FF55B38E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040"/>
            <a:ext cx="5909569" cy="3215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CEC77-EA62-2D5C-03D4-FC077259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291" y="0"/>
            <a:ext cx="5509709" cy="252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TRADE-OFFS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Promise and Perils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424434"/>
            <a:ext cx="3857625" cy="3268266"/>
          </a:xfrm>
          <a:prstGeom prst="roundRect">
            <a:avLst>
              <a:gd name="adj" fmla="val 5246"/>
            </a:avLst>
          </a:prstGeom>
          <a:solidFill>
            <a:srgbClr val="1B2A44"/>
          </a:solidFill>
          <a:ln/>
          <a:effectLst>
            <a:outerShdw blurRad="228600" dist="95250" dir="5400000" algn="bl" rotWithShape="0">
              <a:srgbClr val="050C1A">
                <a:alpha val="25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00100" y="1576834"/>
            <a:ext cx="35461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Promise </a:t>
            </a:r>
          </a:p>
          <a:p>
            <a:pPr marL="0" indent="0" algn="l">
              <a:buNone/>
            </a:pP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00100" y="1976884"/>
            <a:ext cx="3476625" cy="1898749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algn="l">
              <a:lnSpc>
                <a:spcPts val="2242"/>
              </a:lnSpc>
              <a:buSzPct val="100000"/>
            </a:pPr>
            <a:r>
              <a:rPr lang="en-US" sz="1725" b="1" dirty="0">
                <a:solidFill>
                  <a:srgbClr val="9C4E1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Do more! More quickly!</a:t>
            </a:r>
          </a:p>
          <a:p>
            <a:pPr algn="l">
              <a:lnSpc>
                <a:spcPts val="2242"/>
              </a:lnSpc>
              <a:buSzPct val="100000"/>
            </a:pPr>
            <a:endParaRPr lang="en-US" sz="1725" b="1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Accelerate analysis and reporting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Extend what individuals and small teams can deliver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Lower activation energy for ambitious workflows</a:t>
            </a:r>
            <a:endParaRPr lang="en-US" sz="1725" dirty="0"/>
          </a:p>
        </p:txBody>
      </p:sp>
      <p:sp>
        <p:nvSpPr>
          <p:cNvPr id="7" name="Text 5"/>
          <p:cNvSpPr/>
          <p:nvPr/>
        </p:nvSpPr>
        <p:spPr>
          <a:xfrm>
            <a:off x="4676775" y="1424434"/>
            <a:ext cx="3857625" cy="3268266"/>
          </a:xfrm>
          <a:prstGeom prst="roundRect">
            <a:avLst>
              <a:gd name="adj" fmla="val 5246"/>
            </a:avLst>
          </a:prstGeom>
          <a:solidFill>
            <a:srgbClr val="1B2A44"/>
          </a:solidFill>
          <a:ln/>
          <a:effectLst>
            <a:outerShdw blurRad="228600" dist="95250" dir="5400000" algn="bl" rotWithShape="0">
              <a:srgbClr val="050C1A">
                <a:alpha val="25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867275" y="1576834"/>
            <a:ext cx="35461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Perils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4867275" y="1976884"/>
            <a:ext cx="3476625" cy="2563416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Hallucinations/errors still happen (though much rarer)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Risk of diffusing responsibility and losing oversight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Skill atrophy when agents replace what we do</a:t>
            </a:r>
            <a:endParaRPr lang="en-US" sz="1725" dirty="0"/>
          </a:p>
          <a:p>
            <a:pPr marL="171450" indent="-171450" algn="l">
              <a:lnSpc>
                <a:spcPts val="2242"/>
              </a:lnSpc>
              <a:buSzPct val="100000"/>
              <a:buChar char="•"/>
            </a:pPr>
            <a:r>
              <a:rPr lang="en-US" sz="1725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New operational complexity and tech debt </a:t>
            </a:r>
          </a:p>
          <a:p>
            <a:pPr algn="l">
              <a:lnSpc>
                <a:spcPts val="2242"/>
              </a:lnSpc>
              <a:buSzPct val="100000"/>
            </a:pPr>
            <a:endParaRPr lang="en-US" sz="17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MINDSET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Working With Agents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Treat agents like new lab members: eager, fast, occasionally wrong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Structure projects so someone new can run them end to end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Use guardrails &amp; approvals 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Invest in project hygiene - structure unlocks reliable </a:t>
            </a:r>
            <a:r>
              <a:rPr lang="en-US" sz="1950" i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automation</a:t>
            </a:r>
          </a:p>
          <a:p>
            <a:pPr algn="l">
              <a:lnSpc>
                <a:spcPct val="200000"/>
              </a:lnSpc>
              <a:buSzPct val="100000"/>
            </a:pPr>
            <a:r>
              <a:rPr lang="en-US" sz="1950" i="1" dirty="0">
                <a:solidFill>
                  <a:srgbClr val="E2E8F0"/>
                </a:solidFill>
                <a:latin typeface="Trebuchet MS" pitchFamily="34" charset="0"/>
              </a:rPr>
              <a:t>Best practices for agents = best practices for science + reproducible research</a:t>
            </a:r>
            <a:endParaRPr lang="en-US" sz="1950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PRINCIPLES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Why Reproducible Research?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2318147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Follows the “replication crisis” in psychology 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(2010 onwards)</a:t>
            </a:r>
            <a:endParaRPr lang="en-US" sz="2800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Enable peers to verify findings and build on your work</a:t>
            </a: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Increase transparency, reduce hidden biases</a:t>
            </a: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Spot errors earlier via shared, reviewable workflows</a:t>
            </a: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Preserve institutional knowledge beyond any one researcher</a:t>
            </a: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Align with funder and journal expectations</a:t>
            </a:r>
            <a:endParaRPr 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SYNERGY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Reproducible Science in China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3734189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>
              <a:lnSpc>
                <a:spcPts val="2691"/>
              </a:lnSpc>
              <a:buSzPct val="100000"/>
              <a:buChar char="•"/>
            </a:pPr>
            <a:r>
              <a:rPr lang="en-GB" sz="2000" dirty="0"/>
              <a:t>Grass-roots: Chinese Open Science Network growing ECR-led community</a:t>
            </a:r>
          </a:p>
          <a:p>
            <a:pPr marL="171450" indent="-171450">
              <a:lnSpc>
                <a:spcPts val="2691"/>
              </a:lnSpc>
              <a:buSzPct val="100000"/>
              <a:buChar char="•"/>
            </a:pPr>
            <a:r>
              <a:rPr lang="en-GB" sz="2000" dirty="0"/>
              <a:t>CAS Open Science for Psychology, pre-print and data sharing</a:t>
            </a:r>
          </a:p>
          <a:p>
            <a:pPr>
              <a:lnSpc>
                <a:spcPts val="2691"/>
              </a:lnSpc>
              <a:buSzPct val="100000"/>
            </a:pPr>
            <a:endParaRPr lang="en-GB" sz="2000" dirty="0"/>
          </a:p>
          <a:p>
            <a:pPr marL="171450" indent="-171450">
              <a:lnSpc>
                <a:spcPts val="2691"/>
              </a:lnSpc>
              <a:buSzPct val="100000"/>
              <a:buChar char="•"/>
            </a:pPr>
            <a:r>
              <a:rPr lang="en-GB" sz="1400" dirty="0"/>
              <a:t>Zhao, J., et al. (2024). The status quo, challenges, and recommendations of preregistration in psychological science (in Chinese). </a:t>
            </a:r>
            <a:r>
              <a:rPr lang="en-GB" sz="1400" i="1" dirty="0"/>
              <a:t>Advances in Psychological Science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D1733-F3AD-3D46-1C61-02324EF3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07" y="1272034"/>
            <a:ext cx="3734189" cy="35553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77616-1960-A88B-B5D6-8977BA9C1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FAAE4D5-E45C-AC94-8A9C-43AD52CAB621}"/>
              </a:ext>
            </a:extLst>
          </p:cNvPr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PRINCIPLES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9577D3-1744-13FE-41B2-76C67A91C691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Why Reproducible Research + Agents?</a:t>
            </a:r>
            <a:endParaRPr lang="en-US" sz="3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9F5BAE4-A485-958C-316C-99A453D9C05C}"/>
              </a:ext>
            </a:extLst>
          </p:cNvPr>
          <p:cNvSpPr/>
          <p:nvPr/>
        </p:nvSpPr>
        <p:spPr>
          <a:xfrm>
            <a:off x="609600" y="1348234"/>
            <a:ext cx="7924800" cy="2318147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/>
              <a:t> Working with Agents should be done in-line with principles of reproducible science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/>
              <a:t> Any agent-augmented analysis should be checked and reproducible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28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800" dirty="0"/>
              <a:t> Agents “love” to do reproducible research! </a:t>
            </a:r>
          </a:p>
        </p:txBody>
      </p:sp>
    </p:spTree>
    <p:extLst>
      <p:ext uri="{BB962C8B-B14F-4D97-AF65-F5344CB8AC3E}">
        <p14:creationId xmlns:p14="http://schemas.microsoft.com/office/powerpoint/2010/main" val="3431185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INFRASTRUCTURE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Containers: Predictability and Security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32992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Containers give every run the same starting point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 are stateless - containerised runs keep them grounded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If a colleague can run the repo from docs, an agent can too</a:t>
            </a:r>
            <a:endParaRPr lang="en-US" sz="1950" dirty="0">
              <a:solidFill>
                <a:srgbClr val="FF000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algn="l">
              <a:lnSpc>
                <a:spcPct val="200000"/>
              </a:lnSpc>
              <a:buSzPct val="100000"/>
            </a:pPr>
            <a:endParaRPr lang="en-US" sz="1950" dirty="0">
              <a:solidFill>
                <a:srgbClr val="FF000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algn="l">
              <a:lnSpc>
                <a:spcPct val="200000"/>
              </a:lnSpc>
              <a:buSzPct val="100000"/>
            </a:pPr>
            <a:r>
              <a:rPr lang="en-US" sz="1950" dirty="0">
                <a:solidFill>
                  <a:srgbClr val="FF0000"/>
                </a:solidFill>
                <a:latin typeface="Trebuchet MS" pitchFamily="34" charset="0"/>
              </a:rPr>
              <a:t>Security: 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</a:rPr>
              <a:t>Containers keep agents isolated (from file-system and/or web) – easier to then run without approvals</a:t>
            </a:r>
            <a:endParaRPr lang="en-US" sz="19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DESIGN PATTERNS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“Best practice” </a:t>
            </a:r>
            <a:r>
              <a:rPr lang="en-US" sz="3300" b="1" dirty="0">
                <a:solidFill>
                  <a:srgbClr val="0F172A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practices</a:t>
            </a:r>
            <a:endParaRPr lang="en-US" sz="3300" dirty="0">
              <a:solidFill>
                <a:srgbClr val="0F172A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2013347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1950" b="1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>
              <a:lnSpc>
                <a:spcPts val="2691"/>
              </a:lnSpc>
              <a:buSzPct val="100000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How Code Structure Evolves</a:t>
            </a:r>
            <a:endParaRPr lang="en-US" sz="20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Monolithic scripts: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fast to start, fragile, opaque when something breaks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Numbered scripts: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clearer modularity, easier to rerun sections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Makefile pipelines: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explicit dependencies, deterministic outputs - press “</a:t>
            </a:r>
            <a:r>
              <a:rPr lang="en-US" sz="1950" dirty="0">
                <a:solidFill>
                  <a:srgbClr val="FF000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button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” to build a manuscript</a:t>
            </a:r>
            <a:endParaRPr lang="en-US" sz="1950" dirty="0"/>
          </a:p>
        </p:txBody>
      </p:sp>
      <p:pic>
        <p:nvPicPr>
          <p:cNvPr id="4098" name="Picture 2" descr="2+ Thousand Beginner Level Royalty-Free Images, Stock Photos &amp; Pictures |  Shutterstock">
            <a:extLst>
              <a:ext uri="{FF2B5EF4-FFF2-40B4-BE49-F238E27FC236}">
                <a16:creationId xmlns:a16="http://schemas.microsoft.com/office/drawing/2014/main" id="{F90F3504-47E4-166A-B178-DFA84253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37" y="3837907"/>
            <a:ext cx="2532396" cy="117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OVERVIEW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Agenda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3001344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Why agentic AI matters right now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Defining agents and their toolkit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Demo: Chinese Lexical Decision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Structures and practices you can reuse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2400" i="1" dirty="0">
                <a:solidFill>
                  <a:srgbClr val="E2E8F0"/>
                </a:solidFill>
                <a:latin typeface="Trebuchet MS" pitchFamily="34" charset="0"/>
              </a:rPr>
              <a:t>Focus on AI for quantitative data analysis + reporting</a:t>
            </a:r>
            <a:endParaRPr lang="en-US" sz="2400" i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COLLABORATION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GitHub + Agents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32992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 often strongly linked to </a:t>
            </a:r>
            <a:r>
              <a:rPr lang="en-US" sz="1950" b="1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github</a:t>
            </a:r>
            <a:endParaRPr lang="en-US" sz="1950" b="1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Research projects as self-contained “repositories” </a:t>
            </a: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endParaRPr lang="en-US" sz="1950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Version history protects work and surfaces diffs automatically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 operate via CLI; humans can review in IDE or via web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Pull requests keep you in the approval loop</a:t>
            </a:r>
            <a:endParaRPr lang="en-US" sz="1950" dirty="0"/>
          </a:p>
        </p:txBody>
      </p:sp>
      <p:pic>
        <p:nvPicPr>
          <p:cNvPr id="5" name="Picture 4" descr="GitHub - about, prices, reviews 2025 ...">
            <a:extLst>
              <a:ext uri="{FF2B5EF4-FFF2-40B4-BE49-F238E27FC236}">
                <a16:creationId xmlns:a16="http://schemas.microsoft.com/office/drawing/2014/main" id="{85E7F7D3-3B0C-D894-9BF1-D7673A6E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46" y="400049"/>
            <a:ext cx="1616793" cy="161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F2EF-9279-D1F7-C799-6A3B4172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 descr="GitHub - about, prices, reviews 2025 ...">
            <a:extLst>
              <a:ext uri="{FF2B5EF4-FFF2-40B4-BE49-F238E27FC236}">
                <a16:creationId xmlns:a16="http://schemas.microsoft.com/office/drawing/2014/main" id="{880B3C66-8960-3EA2-5A43-C95627074D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771" y="457201"/>
            <a:ext cx="2983898" cy="298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D9C8DEEE-CC2C-CA96-6D68-AE09736830D7}"/>
              </a:ext>
            </a:extLst>
          </p:cNvPr>
          <p:cNvSpPr/>
          <p:nvPr/>
        </p:nvSpPr>
        <p:spPr>
          <a:xfrm>
            <a:off x="672662" y="4210049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38BDF8"/>
                </a:solidFill>
                <a:latin typeface="Trebuchet MS" pitchFamily="34" charset="0"/>
              </a:rPr>
              <a:t>https://github.com/shanelindsay/agentic-r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288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CASE STUDY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Inside agentic-r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AGENTS.md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is the handbook for humans and agents</a:t>
            </a:r>
            <a:endParaRPr lang="en-US" sz="20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dev/run-in-env.sh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wraps R sessions with micromamba</a:t>
            </a:r>
            <a:endParaRPr lang="en-US" sz="20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environment.yml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pins R version and packages</a:t>
            </a:r>
            <a:endParaRPr lang="en-US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B0C11-BF93-1673-937E-2A030F5D6553}"/>
              </a:ext>
            </a:extLst>
          </p:cNvPr>
          <p:cNvSpPr txBox="1"/>
          <p:nvPr/>
        </p:nvSpPr>
        <p:spPr>
          <a:xfrm>
            <a:off x="2466474" y="168441"/>
            <a:ext cx="327860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7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8A4B9-0AD1-07AA-5BB6-BF60CA4896B6}"/>
              </a:ext>
            </a:extLst>
          </p:cNvPr>
          <p:cNvSpPr txBox="1"/>
          <p:nvPr/>
        </p:nvSpPr>
        <p:spPr>
          <a:xfrm>
            <a:off x="1111391" y="248544"/>
            <a:ext cx="45720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.</a:t>
            </a:r>
            <a:r>
              <a:rPr lang="en-GB" sz="1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gitignore</a:t>
            </a:r>
            <a:endParaRPr lang="en-GB" sz="11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.here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AGENTS.md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</a:t>
            </a:r>
            <a:r>
              <a:rPr lang="en-GB" sz="1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Makefile</a:t>
            </a:r>
            <a:endParaRPr lang="en-GB" sz="11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README.md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</a:t>
            </a:r>
            <a:r>
              <a:rPr lang="en-GB" sz="11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environment.yml</a:t>
            </a:r>
            <a:endParaRPr lang="en-GB" sz="11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R/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configs/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data/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dev/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docs/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outputs/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├── reports/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│</a:t>
            </a:r>
          </a:p>
          <a:p>
            <a:r>
              <a:rPr lang="en-GB" sz="11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└── scripts/</a:t>
            </a: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E85DAF3-38D7-B6B2-88DE-BA337FAE66CC}"/>
              </a:ext>
            </a:extLst>
          </p:cNvPr>
          <p:cNvSpPr/>
          <p:nvPr/>
        </p:nvSpPr>
        <p:spPr>
          <a:xfrm>
            <a:off x="2192458" y="4414800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</a:rPr>
              <a:t>Agents like canonical structure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96150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12FF73-D938-99AF-257C-83D32AE0B588}"/>
              </a:ext>
            </a:extLst>
          </p:cNvPr>
          <p:cNvSpPr txBox="1"/>
          <p:nvPr/>
        </p:nvSpPr>
        <p:spPr>
          <a:xfrm>
            <a:off x="1455820" y="1994579"/>
            <a:ext cx="6027821" cy="567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SzPct val="100000"/>
            </a:pPr>
            <a:r>
              <a:rPr lang="en-US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AGENTS.md</a:t>
            </a: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is the handbook for agents (and humans)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5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C058B-028D-E36A-C9FC-70924CE0F0B4}"/>
              </a:ext>
            </a:extLst>
          </p:cNvPr>
          <p:cNvSpPr txBox="1"/>
          <p:nvPr/>
        </p:nvSpPr>
        <p:spPr>
          <a:xfrm>
            <a:off x="980573" y="1577531"/>
            <a:ext cx="7182854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SzPct val="100000"/>
            </a:pPr>
            <a:r>
              <a:rPr lang="en-US" sz="20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dev/run-in-env.sh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wraps R sessions with </a:t>
            </a:r>
            <a:r>
              <a:rPr lang="en-US" sz="200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micromamba</a:t>
            </a:r>
            <a:endParaRPr lang="en-US" sz="2000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endParaRPr lang="en-US" sz="2000" dirty="0"/>
          </a:p>
          <a:p>
            <a:pPr algn="l">
              <a:lnSpc>
                <a:spcPct val="200000"/>
              </a:lnSpc>
              <a:buSzPct val="100000"/>
            </a:pPr>
            <a:r>
              <a:rPr lang="en-US" sz="2000" b="1" dirty="0" err="1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environment.yml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pins R version and packages</a:t>
            </a:r>
          </a:p>
          <a:p>
            <a:pPr algn="l">
              <a:lnSpc>
                <a:spcPct val="200000"/>
              </a:lnSpc>
              <a:buSzPct val="100000"/>
            </a:pPr>
            <a:endParaRPr lang="en-US" sz="2000" i="1" dirty="0">
              <a:solidFill>
                <a:srgbClr val="E2E8F0"/>
              </a:solidFill>
              <a:latin typeface="Trebuchet MS" pitchFamily="34" charset="0"/>
            </a:endParaRPr>
          </a:p>
          <a:p>
            <a:pPr algn="l">
              <a:lnSpc>
                <a:spcPct val="200000"/>
              </a:lnSpc>
              <a:buSzPct val="100000"/>
            </a:pPr>
            <a:r>
              <a:rPr lang="en-US" sz="2000" i="1" dirty="0">
                <a:solidFill>
                  <a:srgbClr val="E2E8F0"/>
                </a:solidFill>
                <a:latin typeface="Trebuchet MS" pitchFamily="34" charset="0"/>
              </a:rPr>
              <a:t>Solves big pain points with reproducible containers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28632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WORKFLOW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Pipeline Overview</a:t>
            </a:r>
          </a:p>
          <a:p>
            <a:pPr marL="0" indent="0" algn="l">
              <a:buNone/>
            </a:pP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 err="1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Makefile</a:t>
            </a: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sequences scripts for deterministic builds</a:t>
            </a:r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Makefile</a:t>
            </a: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orchestrates </a:t>
            </a:r>
            <a:r>
              <a:rPr lang="en-US" sz="24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01_prepare.R</a:t>
            </a: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then </a:t>
            </a:r>
            <a:r>
              <a:rPr lang="en-US" sz="24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02_model.R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Data flows </a:t>
            </a:r>
            <a:r>
              <a:rPr lang="en-US" sz="24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raw -&gt; processed -&gt; results/metrics.yml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DD834B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Quarto</a:t>
            </a: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report reads results for publication-ready prose</a:t>
            </a:r>
            <a:endParaRPr lang="en-US" sz="2400" dirty="0"/>
          </a:p>
          <a:p>
            <a:pPr marL="171450" indent="-17145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Agents run everything via the environment wrapper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CA52-FCCF-DB4F-0261-47D227E2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A3D287-F6AB-3007-E33C-038F100B056A}"/>
              </a:ext>
            </a:extLst>
          </p:cNvPr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EXAMPLE STUDY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4797672-005D-48E8-320A-AF74978AE508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Lexical Decision in Chinese - </a:t>
            </a:r>
            <a:r>
              <a:rPr lang="en-US" sz="3300" b="1" dirty="0" err="1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Megastudy</a:t>
            </a:r>
            <a:endParaRPr lang="en-US" sz="3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4A817CC-C4EE-2C62-6019-0B39D39D499E}"/>
              </a:ext>
            </a:extLst>
          </p:cNvPr>
          <p:cNvSpPr/>
          <p:nvPr/>
        </p:nvSpPr>
        <p:spPr>
          <a:xfrm>
            <a:off x="609600" y="1348234"/>
            <a:ext cx="7924800" cy="15192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19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6C74752-E5DD-0681-551B-8327A951E0FC}"/>
              </a:ext>
            </a:extLst>
          </p:cNvPr>
          <p:cNvSpPr/>
          <p:nvPr/>
        </p:nvSpPr>
        <p:spPr>
          <a:xfrm>
            <a:off x="510540" y="3935657"/>
            <a:ext cx="7924800" cy="1122164"/>
          </a:xfrm>
          <a:prstGeom prst="roundRect">
            <a:avLst>
              <a:gd name="adj" fmla="val 15279"/>
            </a:avLst>
          </a:prstGeom>
          <a:solidFill>
            <a:srgbClr val="1B2A44"/>
          </a:solidFill>
          <a:ln/>
          <a:effectLst>
            <a:outerShdw blurRad="171450" dist="76200" dir="5400000" algn="bl" rotWithShape="0">
              <a:srgbClr val="050C1A">
                <a:alpha val="30000"/>
              </a:srgbClr>
            </a:outerShdw>
          </a:effectLst>
        </p:spPr>
        <p:txBody>
          <a:bodyPr wrap="square" rtlCol="0" anchor="ctr"/>
          <a:lstStyle/>
          <a:p>
            <a:pPr>
              <a:lnSpc>
                <a:spcPts val="2691"/>
              </a:lnSpc>
              <a:buSzPct val="100000"/>
            </a:pP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Wang et al. (2025) Simplified Chinese Lexicon Project. </a:t>
            </a:r>
            <a:r>
              <a:rPr lang="en-US" i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Behavior Research Methods</a:t>
            </a: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.</a:t>
            </a:r>
            <a:endParaRPr lang="en-US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E2787C0-5AB3-A855-2943-2D8D637A2513}"/>
              </a:ext>
            </a:extLst>
          </p:cNvPr>
          <p:cNvSpPr/>
          <p:nvPr/>
        </p:nvSpPr>
        <p:spPr>
          <a:xfrm>
            <a:off x="857250" y="3229421"/>
            <a:ext cx="7578090" cy="703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69"/>
              </a:lnSpc>
              <a:buNone/>
            </a:pPr>
            <a:endParaRPr lang="en-US"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F16AC-C737-B182-815A-50DB2B3289F1}"/>
              </a:ext>
            </a:extLst>
          </p:cNvPr>
          <p:cNvSpPr txBox="1"/>
          <p:nvPr/>
        </p:nvSpPr>
        <p:spPr>
          <a:xfrm>
            <a:off x="976062" y="1770349"/>
            <a:ext cx="73404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8 105 characters + 4 864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pseudocharacters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~376 000 trials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Lexical decision task: real vs pseudo character judgements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Measures reaction time, accuracy, z-scores per character</a:t>
            </a:r>
          </a:p>
        </p:txBody>
      </p:sp>
    </p:spTree>
    <p:extLst>
      <p:ext uri="{BB962C8B-B14F-4D97-AF65-F5344CB8AC3E}">
        <p14:creationId xmlns:p14="http://schemas.microsoft.com/office/powerpoint/2010/main" val="307509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F1CD-ECCC-A754-213B-5B89CF0D0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CE357BA2-7742-9568-DF96-B5C2E55E3CE1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CLD: Chinese Lexical Database</a:t>
            </a:r>
            <a:endParaRPr lang="en-US" sz="3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DD498C-64C7-FB09-B321-BF567876B317}"/>
              </a:ext>
            </a:extLst>
          </p:cNvPr>
          <p:cNvSpPr/>
          <p:nvPr/>
        </p:nvSpPr>
        <p:spPr>
          <a:xfrm>
            <a:off x="609600" y="1348234"/>
            <a:ext cx="7924800" cy="15192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19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6F27A29-C1BB-7396-B70F-B762D2D8CCA3}"/>
              </a:ext>
            </a:extLst>
          </p:cNvPr>
          <p:cNvSpPr/>
          <p:nvPr/>
        </p:nvSpPr>
        <p:spPr>
          <a:xfrm>
            <a:off x="510540" y="3935657"/>
            <a:ext cx="7924800" cy="1122164"/>
          </a:xfrm>
          <a:prstGeom prst="roundRect">
            <a:avLst>
              <a:gd name="adj" fmla="val 15279"/>
            </a:avLst>
          </a:prstGeom>
          <a:solidFill>
            <a:srgbClr val="1B2A44"/>
          </a:solidFill>
          <a:ln/>
          <a:effectLst>
            <a:outerShdw blurRad="171450" dist="76200" dir="5400000" algn="bl" rotWithShape="0">
              <a:srgbClr val="050C1A">
                <a:alpha val="30000"/>
              </a:srgbClr>
            </a:outerShdw>
          </a:effectLst>
        </p:spPr>
        <p:txBody>
          <a:bodyPr wrap="square" rtlCol="0" anchor="ctr"/>
          <a:lstStyle/>
          <a:p>
            <a:pPr>
              <a:lnSpc>
                <a:spcPts val="2691"/>
              </a:lnSpc>
              <a:buSzPct val="100000"/>
            </a:pP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Sun et al. (2018) Chinese Lexical Database. </a:t>
            </a:r>
            <a:r>
              <a:rPr lang="en-US" i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Behavior Research Methods</a:t>
            </a: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.</a:t>
            </a:r>
            <a:endParaRPr lang="en-US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3D050AA-3704-D9CE-8836-29F20F19504B}"/>
              </a:ext>
            </a:extLst>
          </p:cNvPr>
          <p:cNvSpPr/>
          <p:nvPr/>
        </p:nvSpPr>
        <p:spPr>
          <a:xfrm>
            <a:off x="857250" y="3229421"/>
            <a:ext cx="7578090" cy="703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69"/>
              </a:lnSpc>
              <a:buNone/>
            </a:pPr>
            <a:endParaRPr lang="en-US" sz="1950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22ADF8-0AD7-53AD-19A0-FBAE271C3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" y="1577717"/>
            <a:ext cx="7632563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~49 000 words and 4 900 unique characters in simplified Mandarin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260 + lexical and psycholinguistic variables (e.g. frequency, strokes)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Compiled from corpora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behavioural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norms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50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 DEMO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Builder Pattern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Prompt: add a predictor and rerun the report</a:t>
            </a:r>
            <a:endParaRPr lang="en-US" sz="24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Agent invokes wrapper scripts and Makefile targets</a:t>
            </a:r>
            <a:endParaRPr lang="en-US" sz="24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Pipeline regenerates outputs and report in minutes</a:t>
            </a:r>
            <a:endParaRPr lang="en-US" sz="24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Diff showcases exactly what changed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SETTING THE STAGE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Pre-requisites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32992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5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Familiarity with LLM chatbots such as ChatGPT, DeepSeek </a:t>
            </a:r>
            <a:r>
              <a:rPr lang="en-US" sz="195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etc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…</a:t>
            </a:r>
            <a:endParaRPr lang="en-US" sz="1950" dirty="0"/>
          </a:p>
          <a:p>
            <a:pPr marL="171450" indent="-171450" algn="l">
              <a:lnSpc>
                <a:spcPct val="25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Comfortable with R (ideas apply to Python and beyond) </a:t>
            </a:r>
          </a:p>
          <a:p>
            <a:pPr marL="171450" indent="-171450" algn="l">
              <a:lnSpc>
                <a:spcPct val="25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</a:rPr>
              <a:t>Willingness to engage in software engineering/data science methods</a:t>
            </a:r>
            <a:endParaRPr lang="en-US" sz="1950" dirty="0"/>
          </a:p>
          <a:p>
            <a:pPr marL="171450" indent="-171450" algn="l">
              <a:lnSpc>
                <a:spcPct val="250000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Curiosity to explore </a:t>
            </a:r>
            <a:r>
              <a:rPr lang="en-US" sz="1950" b="1" dirty="0" err="1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探索未至之境</a:t>
            </a:r>
            <a:endParaRPr lang="en-US" sz="19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 DEMO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Pull Request Review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 second agent reads the diff and writes a review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Human reviews the agent's comments and approves or requests changes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Iterative loop maintains velocity and oversight</a:t>
            </a:r>
            <a:endParaRPr lang="en-US" sz="19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PLAYBOOK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 Patterns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Planner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: researches codebase, docs, collaborates to develop and refine a plan</a:t>
            </a: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b="1" dirty="0">
                <a:latin typeface="Trebuchet MS" pitchFamily="34" charset="0"/>
              </a:rPr>
              <a:t>Coder</a:t>
            </a:r>
            <a:r>
              <a:rPr lang="en-US" sz="2000" b="1" dirty="0">
                <a:solidFill>
                  <a:srgbClr val="E2E8F0"/>
                </a:solidFill>
                <a:latin typeface="Trebuchet MS" pitchFamily="34" charset="0"/>
              </a:rPr>
              <a:t>: 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</a:rPr>
              <a:t>implements the plan and tests (acceptance requirements)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b="1" dirty="0"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Reviewer</a:t>
            </a: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audits diffs, reruns tests, validates outputs, identifies bugs</a:t>
            </a:r>
            <a:endParaRPr lang="en-US" sz="195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Human: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remains final approver and ethical backstop</a:t>
            </a:r>
            <a:endParaRPr lang="en-US" sz="19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NEXT STEPS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Where to Start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Pick one pipeline stage - cleaning, modelling, or reporting – and ask for changes 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20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Keep tasks atomic so agents (and collaborators) can slot in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endParaRPr lang="en-US" sz="20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Track outputs in version control for transparent reviews</a:t>
            </a:r>
            <a:endParaRPr 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090328-08F2-6485-EC1E-8C933B178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896954"/>
              </p:ext>
            </p:extLst>
          </p:nvPr>
        </p:nvGraphicFramePr>
        <p:xfrm>
          <a:off x="514350" y="1923415"/>
          <a:ext cx="7599363" cy="214122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660866133"/>
                    </a:ext>
                  </a:extLst>
                </a:gridCol>
                <a:gridCol w="3256492">
                  <a:extLst>
                    <a:ext uri="{9D8B030D-6E8A-4147-A177-3AD203B41FA5}">
                      <a16:colId xmlns:a16="http://schemas.microsoft.com/office/drawing/2014/main" val="1778709675"/>
                    </a:ext>
                  </a:extLst>
                </a:gridCol>
                <a:gridCol w="2533121">
                  <a:extLst>
                    <a:ext uri="{9D8B030D-6E8A-4147-A177-3AD203B41FA5}">
                      <a16:colId xmlns:a16="http://schemas.microsoft.com/office/drawing/2014/main" val="20176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>
                          <a:solidFill>
                            <a:srgbClr val="9C4E1E"/>
                          </a:solidFill>
                        </a:rPr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>
                          <a:solidFill>
                            <a:srgbClr val="9C4E1E"/>
                          </a:solidFill>
                        </a:rPr>
                        <a:t>Doing the 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>
                          <a:solidFill>
                            <a:srgbClr val="9C4E1E"/>
                          </a:solidFill>
                        </a:rPr>
                        <a:t>Managing / Orchestrating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173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Focus</a:t>
                      </a:r>
                      <a:endParaRPr lang="en-GB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Writing code, running analyses, interpreting results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Designing workflows, assigning tasks, integrating outputs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918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Skills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Technical proficiency, attention to detail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Planning, coordination, system thinking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110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Tools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IDEs, scripts, datasets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Repos, specs, pipelines, agents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40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Mindset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“How do I solve this?”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“Who or what should solve this, and how do pieces fit together?”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740545"/>
                  </a:ext>
                </a:extLst>
              </a:tr>
            </a:tbl>
          </a:graphicData>
        </a:graphic>
      </p:graphicFrame>
      <p:sp>
        <p:nvSpPr>
          <p:cNvPr id="3" name="Text 1">
            <a:extLst>
              <a:ext uri="{FF2B5EF4-FFF2-40B4-BE49-F238E27FC236}">
                <a16:creationId xmlns:a16="http://schemas.microsoft.com/office/drawing/2014/main" id="{A192ED96-3E6E-D9B9-F005-B3FB09CFC8CD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future…</a:t>
            </a:r>
            <a:endParaRPr lang="en-US" sz="3300" dirty="0"/>
          </a:p>
        </p:txBody>
      </p:sp>
      <p:pic>
        <p:nvPicPr>
          <p:cNvPr id="2050" name="Picture 2" descr="Octopus! review – Phoebe Waller-Bridge ...">
            <a:extLst>
              <a:ext uri="{FF2B5EF4-FFF2-40B4-BE49-F238E27FC236}">
                <a16:creationId xmlns:a16="http://schemas.microsoft.com/office/drawing/2014/main" id="{18389DAD-0D39-E59A-DAD1-184818D8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441" y="198725"/>
            <a:ext cx="1895571" cy="151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8773C38B-166B-DCD2-31FB-186189CA394C}"/>
              </a:ext>
            </a:extLst>
          </p:cNvPr>
          <p:cNvSpPr/>
          <p:nvPr/>
        </p:nvSpPr>
        <p:spPr>
          <a:xfrm>
            <a:off x="1676400" y="4533394"/>
            <a:ext cx="7924800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Swan, </a:t>
            </a:r>
            <a:r>
              <a:rPr lang="en-US" sz="200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Gousetti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, Burden &amp; Lindsay (in preparation)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8045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etails about METR's evaluation of OpenAI GPT-5 | METR's Autonomy  Evaluation Resources">
            <a:extLst>
              <a:ext uri="{FF2B5EF4-FFF2-40B4-BE49-F238E27FC236}">
                <a16:creationId xmlns:a16="http://schemas.microsoft.com/office/drawing/2014/main" id="{7D265135-7E04-40E0-107B-D6656198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0"/>
            <a:ext cx="8775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9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GPT-5 Independent Evaluation Results by METR : r/accelerate">
            <a:extLst>
              <a:ext uri="{FF2B5EF4-FFF2-40B4-BE49-F238E27FC236}">
                <a16:creationId xmlns:a16="http://schemas.microsoft.com/office/drawing/2014/main" id="{AC32AC23-635D-1FD4-393C-41BEE69C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803"/>
            <a:ext cx="9144000" cy="426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40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BFAF0-B110-EF56-5665-03B6A603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5E71A7-0765-0563-0D7F-AB2A1EC97404}"/>
              </a:ext>
            </a:extLst>
          </p:cNvPr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NEXT STEPS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51434A0-EB43-FC2C-4EE2-A6F254F9DE0C}"/>
              </a:ext>
            </a:extLst>
          </p:cNvPr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possibilities are tremendous! but</a:t>
            </a:r>
            <a:endParaRPr lang="en-US" sz="3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0D4D22F-FD1D-92EB-A267-D199944D3507}"/>
              </a:ext>
            </a:extLst>
          </p:cNvPr>
          <p:cNvSpPr/>
          <p:nvPr/>
        </p:nvSpPr>
        <p:spPr>
          <a:xfrm>
            <a:off x="609600" y="1348234"/>
            <a:ext cx="7924800" cy="16716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algn="l">
              <a:lnSpc>
                <a:spcPts val="2691"/>
              </a:lnSpc>
              <a:buSzPct val="100000"/>
            </a:pPr>
            <a:endParaRPr lang="en-US" sz="2000" dirty="0"/>
          </a:p>
        </p:txBody>
      </p:sp>
      <p:pic>
        <p:nvPicPr>
          <p:cNvPr id="11266" name="Picture 2" descr="The Origin of “With Great Power Comes Great Responsibility” &amp; 7 Other  Surprising Parts of Spider-Man's Comic Book History – We Minored in Film">
            <a:extLst>
              <a:ext uri="{FF2B5EF4-FFF2-40B4-BE49-F238E27FC236}">
                <a16:creationId xmlns:a16="http://schemas.microsoft.com/office/drawing/2014/main" id="{4B4CDA56-600B-D22E-3841-91508718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76" y="1591122"/>
            <a:ext cx="337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110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DF58-33E5-D1CB-A816-9EBC0A08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35A8F5-E044-39EE-9C74-E10095D361A7}"/>
              </a:ext>
            </a:extLst>
          </p:cNvPr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 TALK</a:t>
            </a:r>
            <a:endParaRPr lang="en-US" sz="1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FC66AC7-3021-6B9A-ADFF-4D9C55069FFF}"/>
              </a:ext>
            </a:extLst>
          </p:cNvPr>
          <p:cNvSpPr/>
          <p:nvPr/>
        </p:nvSpPr>
        <p:spPr>
          <a:xfrm>
            <a:off x="609600" y="719584"/>
            <a:ext cx="8083296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5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Agentic AI for Reproducible Language Science</a:t>
            </a:r>
            <a:endParaRPr lang="en-US" sz="40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E25AC51-F21A-7B82-A745-1D8D5E622E7C}"/>
              </a:ext>
            </a:extLst>
          </p:cNvPr>
          <p:cNvSpPr/>
          <p:nvPr/>
        </p:nvSpPr>
        <p:spPr>
          <a:xfrm>
            <a:off x="609600" y="1976884"/>
            <a:ext cx="8083296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94A3B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From Prompt to Pipeline</a:t>
            </a:r>
            <a:endParaRPr lang="en-US" sz="18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0E15E31-6455-07C5-81B8-71935C3A76E8}"/>
              </a:ext>
            </a:extLst>
          </p:cNvPr>
          <p:cNvSpPr/>
          <p:nvPr/>
        </p:nvSpPr>
        <p:spPr>
          <a:xfrm>
            <a:off x="609600" y="2453878"/>
            <a:ext cx="7924800" cy="1697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91"/>
              </a:lnSpc>
              <a:buNone/>
            </a:pPr>
            <a:endParaRPr lang="en-US" sz="19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2354BC2-F1B2-ED40-D4C5-06347A2A9D49}"/>
              </a:ext>
            </a:extLst>
          </p:cNvPr>
          <p:cNvSpPr/>
          <p:nvPr/>
        </p:nvSpPr>
        <p:spPr>
          <a:xfrm>
            <a:off x="876300" y="2606278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Shane Lindsay</a:t>
            </a:r>
            <a:endParaRPr lang="en-US" sz="20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3B7A91B-9DBA-A388-55E0-4AC6517B0CBF}"/>
              </a:ext>
            </a:extLst>
          </p:cNvPr>
          <p:cNvSpPr/>
          <p:nvPr/>
        </p:nvSpPr>
        <p:spPr>
          <a:xfrm>
            <a:off x="4927772" y="2606278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s.lindsay@hull.ac.uk</a:t>
            </a:r>
            <a:endParaRPr lang="en-US" sz="18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6FE8D84-8C66-81ED-5828-2FD4E83063AE}"/>
              </a:ext>
            </a:extLst>
          </p:cNvPr>
          <p:cNvSpPr/>
          <p:nvPr/>
        </p:nvSpPr>
        <p:spPr>
          <a:xfrm>
            <a:off x="876300" y="3349972"/>
            <a:ext cx="3458718" cy="32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University of Hull</a:t>
            </a:r>
            <a:endParaRPr lang="en-US" sz="18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F69F996-2FE7-149E-26F4-A2BADEA22666}"/>
              </a:ext>
            </a:extLst>
          </p:cNvPr>
          <p:cNvSpPr/>
          <p:nvPr/>
        </p:nvSpPr>
        <p:spPr>
          <a:xfrm>
            <a:off x="4828916" y="4023612"/>
            <a:ext cx="4589936" cy="41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git</a:t>
            </a:r>
            <a:r>
              <a:rPr lang="en-US" sz="18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hub.com/shanelindsay/agentic-r</a:t>
            </a:r>
            <a:endParaRPr lang="en-US" sz="1800" dirty="0"/>
          </a:p>
        </p:txBody>
      </p:sp>
      <p:pic>
        <p:nvPicPr>
          <p:cNvPr id="1026" name="Picture 2" descr="University of Hull – Hands On Education Consultants">
            <a:extLst>
              <a:ext uri="{FF2B5EF4-FFF2-40B4-BE49-F238E27FC236}">
                <a16:creationId xmlns:a16="http://schemas.microsoft.com/office/drawing/2014/main" id="{BCACB71E-8FA0-289A-22DD-420CCBE8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2" y="3183358"/>
            <a:ext cx="2175471" cy="16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about, prices, reviews 2025 ...">
            <a:extLst>
              <a:ext uri="{FF2B5EF4-FFF2-40B4-BE49-F238E27FC236}">
                <a16:creationId xmlns:a16="http://schemas.microsoft.com/office/drawing/2014/main" id="{35088A09-C54A-C62E-93DF-4A84CAA21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68" y="3761149"/>
            <a:ext cx="834580" cy="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76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C3BDA-3A23-F248-3CDB-A8B298BA0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5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DEFINITIONS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What Is an Agent?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435142" y="1673086"/>
            <a:ext cx="7924800" cy="2165747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 general-purpose LLM embedded in a computing environment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Reads and writes text files, runs bash (</a:t>
            </a:r>
            <a:r>
              <a:rPr lang="en-US" sz="195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linux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) or PowerShell (Windows), calls APIs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</a:rPr>
              <a:t>Can run on local machine or in cloud container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Can operate (semi)-autonomously for well defined tasks (approx. 5-20 minutes)</a:t>
            </a:r>
            <a:endParaRPr lang="en-US" sz="1950" dirty="0"/>
          </a:p>
          <a:p>
            <a:pPr algn="l">
              <a:lnSpc>
                <a:spcPts val="2691"/>
              </a:lnSpc>
              <a:buSzPct val="100000"/>
            </a:pPr>
            <a:endParaRPr lang="en-US" sz="19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E2984-5C94-436B-403F-618B8F4F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81" b="20468"/>
          <a:stretch>
            <a:fillRect/>
          </a:stretch>
        </p:blipFill>
        <p:spPr>
          <a:xfrm>
            <a:off x="6289508" y="0"/>
            <a:ext cx="2854492" cy="1722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CONTEXT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Why Agents Now 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Latest LLMs now handle multi-step, tool-rich workflows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/>
              <a:t>Substantial progress in capability through 2025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Usage costs now fit student and lab budgets</a:t>
            </a:r>
            <a:endParaRPr lang="en-US" sz="1600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marL="628650" lvl="1" indent="-171450">
              <a:lnSpc>
                <a:spcPts val="2691"/>
              </a:lnSpc>
              <a:buSzPct val="100000"/>
              <a:buChar char="•"/>
            </a:pPr>
            <a:r>
              <a:rPr lang="en-US" sz="1600" dirty="0">
                <a:solidFill>
                  <a:srgbClr val="E2E8F0"/>
                </a:solidFill>
                <a:latin typeface="Trebuchet MS" pitchFamily="34" charset="0"/>
              </a:rPr>
              <a:t>Agents use a lot of tokens, hence expensive</a:t>
            </a:r>
            <a:endParaRPr lang="en-US" sz="160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Interfaces are accessible beyond specialist teams </a:t>
            </a:r>
            <a:endParaRPr lang="en-US" sz="2000" dirty="0"/>
          </a:p>
          <a:p>
            <a:pPr algn="l">
              <a:lnSpc>
                <a:spcPts val="2691"/>
              </a:lnSpc>
              <a:buSzPct val="100000"/>
            </a:pP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09600" y="3324671"/>
            <a:ext cx="7924800" cy="1100138"/>
          </a:xfrm>
          <a:prstGeom prst="roundRect">
            <a:avLst>
              <a:gd name="adj" fmla="val 13853"/>
            </a:avLst>
          </a:prstGeom>
          <a:solidFill>
            <a:srgbClr val="111F3B"/>
          </a:solidFill>
          <a:ln/>
          <a:effectLst>
            <a:outerShdw blurRad="171450" dist="76200" dir="5400000" algn="bl" rotWithShape="0">
              <a:srgbClr val="050C1A">
                <a:alpha val="35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38175" y="3324671"/>
            <a:ext cx="0" cy="1100137"/>
          </a:xfrm>
          <a:prstGeom prst="line">
            <a:avLst/>
          </a:prstGeom>
          <a:noFill/>
          <a:ln w="57150">
            <a:solidFill>
              <a:srgbClr val="F9731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895350" y="3496121"/>
            <a:ext cx="7558659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82"/>
              </a:lnSpc>
              <a:buNone/>
            </a:pPr>
            <a:r>
              <a:rPr lang="en-US" sz="2100" b="1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Provocation: By the end of 2025 nobody needs to code or launch SPSS ever again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ECOSYSTEM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Example Agent Models and Platforms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1971836" y="1584827"/>
            <a:ext cx="6554250" cy="2583575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US: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Codex (OpenAI), Claude Code (Anthropic), Gemini (Google), Cursor, Copilot</a:t>
            </a:r>
            <a:endParaRPr lang="en-US" sz="1950" dirty="0"/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China: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Kimi K2 (thinking), Qwen 3, GLM 4.6, Mini-max M2</a:t>
            </a:r>
            <a:endParaRPr lang="en-US" sz="1950" dirty="0"/>
          </a:p>
          <a:p>
            <a:pPr algn="l">
              <a:lnSpc>
                <a:spcPts val="2691"/>
              </a:lnSpc>
              <a:buSzPct val="100000"/>
            </a:pPr>
            <a:endParaRPr lang="en-US" sz="1950" b="1" dirty="0">
              <a:solidFill>
                <a:srgbClr val="E2E8F0"/>
              </a:solidFill>
              <a:latin typeface="Trebuchet MS" pitchFamily="34" charset="0"/>
              <a:ea typeface="Trebuchet MS" pitchFamily="34" charset="-122"/>
              <a:cs typeface="Trebuchet MS" pitchFamily="34" charset="-120"/>
            </a:endParaRPr>
          </a:p>
          <a:p>
            <a:pPr algn="l">
              <a:lnSpc>
                <a:spcPts val="2691"/>
              </a:lnSpc>
              <a:buSzPct val="100000"/>
            </a:pPr>
            <a:r>
              <a:rPr lang="en-US" sz="1950" b="1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Today:</a:t>
            </a: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Codex leads for capability, Claude Code 4.5 close</a:t>
            </a:r>
          </a:p>
          <a:p>
            <a:pPr marL="171450" indent="-171450" algn="l">
              <a:lnSpc>
                <a:spcPts val="2691"/>
              </a:lnSpc>
              <a:buSzPct val="100000"/>
              <a:buChar char="•"/>
            </a:pPr>
            <a:r>
              <a:rPr lang="en-US" sz="195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GLM/K2/M2 offer best value + best open source</a:t>
            </a:r>
            <a:endParaRPr lang="en-US" sz="1950" dirty="0"/>
          </a:p>
        </p:txBody>
      </p:sp>
      <p:pic>
        <p:nvPicPr>
          <p:cNvPr id="3074" name="Picture 2" descr="Chinese american flag hi-res stock ...">
            <a:extLst>
              <a:ext uri="{FF2B5EF4-FFF2-40B4-BE49-F238E27FC236}">
                <a16:creationId xmlns:a16="http://schemas.microsoft.com/office/drawing/2014/main" id="{71EE9599-BFC3-83D4-3812-CCAF1336A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7" y="1666809"/>
            <a:ext cx="1425799" cy="104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00050"/>
            <a:ext cx="8083296" cy="243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17"/>
              </a:lnSpc>
              <a:buNone/>
            </a:pPr>
            <a:r>
              <a:rPr lang="en-US" sz="1350" dirty="0">
                <a:solidFill>
                  <a:srgbClr val="F97316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PRACTICALITIES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9600" y="719584"/>
            <a:ext cx="808329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00" b="1" dirty="0">
                <a:solidFill>
                  <a:srgbClr val="38BDF8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What Does It Cost?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09600" y="1348234"/>
            <a:ext cx="7924800" cy="1824038"/>
          </a:xfrm>
          <a:prstGeom prst="rect">
            <a:avLst/>
          </a:prstGeom>
          <a:noFill/>
          <a:ln/>
        </p:spPr>
        <p:txBody>
          <a:bodyPr wrap="square" lIns="171450" tIns="0" rIns="0" bIns="0" rtlCol="0" anchor="t"/>
          <a:lstStyle/>
          <a:p>
            <a:pPr algn="l">
              <a:lnSpc>
                <a:spcPct val="200000"/>
              </a:lnSpc>
              <a:buSzPct val="100000"/>
            </a:pPr>
            <a:r>
              <a:rPr lang="en-US" sz="2000" i="1" dirty="0">
                <a:solidFill>
                  <a:srgbClr val="FFFF0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One dial: fast, dumb, cheap </a:t>
            </a:r>
            <a:r>
              <a:rPr lang="en-US" sz="2000" i="1" dirty="0">
                <a:solidFill>
                  <a:schemeClr val="accent2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versus</a:t>
            </a:r>
            <a:r>
              <a:rPr lang="en-US" sz="2000" i="1" dirty="0">
                <a:solidFill>
                  <a:srgbClr val="FFFF0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slow, smart, expensive</a:t>
            </a:r>
            <a:endParaRPr lang="en-US" sz="2000" i="1" dirty="0">
              <a:solidFill>
                <a:srgbClr val="FFFF00"/>
              </a:solidFill>
            </a:endParaRP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Heavy daily use approx. $200 per month (codex, grok, </a:t>
            </a:r>
            <a:r>
              <a:rPr lang="en-US" sz="200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claude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)</a:t>
            </a:r>
            <a:endParaRPr lang="en-US" sz="20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Moderate schedules approx. $100 per month</a:t>
            </a:r>
            <a:endParaRPr lang="en-US" sz="2000" dirty="0"/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Light exploration approx. $20 per month, plus free starter tiers</a:t>
            </a: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Cheaper options &lt;$20 per month – </a:t>
            </a:r>
            <a:r>
              <a:rPr lang="en-US" sz="200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e.g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</a:t>
            </a:r>
            <a:r>
              <a:rPr lang="en-US" sz="2000" dirty="0" err="1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MiniMax</a:t>
            </a:r>
            <a:r>
              <a:rPr lang="en-US" sz="2000" dirty="0">
                <a:solidFill>
                  <a:srgbClr val="E2E8F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 M2 </a:t>
            </a:r>
          </a:p>
          <a:p>
            <a:pPr marL="171450" indent="-171450" algn="l">
              <a:lnSpc>
                <a:spcPct val="200000"/>
              </a:lnSpc>
              <a:buSzPct val="100000"/>
              <a:buChar char="•"/>
            </a:pPr>
            <a:endParaRPr lang="en-US" sz="2000" dirty="0"/>
          </a:p>
        </p:txBody>
      </p:sp>
      <p:pic>
        <p:nvPicPr>
          <p:cNvPr id="9218" name="Picture 2" descr="A Quick Guide to Chinese Currency">
            <a:extLst>
              <a:ext uri="{FF2B5EF4-FFF2-40B4-BE49-F238E27FC236}">
                <a16:creationId xmlns:a16="http://schemas.microsoft.com/office/drawing/2014/main" id="{4E281D23-0F3B-EB39-A1BE-B0A86B66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465" y="258735"/>
            <a:ext cx="1981951" cy="9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A7463-C2EE-C255-432C-BC67EBD6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" r="39014"/>
          <a:stretch>
            <a:fillRect/>
          </a:stretch>
        </p:blipFill>
        <p:spPr>
          <a:xfrm>
            <a:off x="20" y="10"/>
            <a:ext cx="5527522" cy="5143490"/>
          </a:xfrm>
          <a:prstGeom prst="rect">
            <a:avLst/>
          </a:prstGeom>
        </p:spPr>
      </p:pic>
      <p:pic>
        <p:nvPicPr>
          <p:cNvPr id="2052" name="Picture 4" descr="Qwen Code Screenshot">
            <a:extLst>
              <a:ext uri="{FF2B5EF4-FFF2-40B4-BE49-F238E27FC236}">
                <a16:creationId xmlns:a16="http://schemas.microsoft.com/office/drawing/2014/main" id="{84A8522E-7212-291C-EB16-56EA1387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43"/>
          <a:stretch>
            <a:fillRect/>
          </a:stretch>
        </p:blipFill>
        <p:spPr bwMode="auto">
          <a:xfrm>
            <a:off x="5650992" y="10"/>
            <a:ext cx="3493008" cy="25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emini CLI | gemini-cli">
            <a:extLst>
              <a:ext uri="{FF2B5EF4-FFF2-40B4-BE49-F238E27FC236}">
                <a16:creationId xmlns:a16="http://schemas.microsoft.com/office/drawing/2014/main" id="{F1EA7055-C013-9E13-79CB-9C90EAAA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7" b="-2"/>
          <a:stretch>
            <a:fillRect/>
          </a:stretch>
        </p:blipFill>
        <p:spPr bwMode="auto">
          <a:xfrm>
            <a:off x="5650990" y="2633472"/>
            <a:ext cx="3493010" cy="251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786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1076</TotalTime>
  <Words>1380</Words>
  <Application>Microsoft Office PowerPoint</Application>
  <PresentationFormat>On-screen Show (16:9)</PresentationFormat>
  <Paragraphs>239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Cascadia Code</vt:lpstr>
      <vt:lpstr>Trebuchet MS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Hull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Agentic AI for Reproducible Language Science</dc:title>
  <dc:subject>Agent Talk</dc:subject>
  <dc:creator>Shane Lindsay</dc:creator>
  <cp:lastModifiedBy>Shane Lindsay</cp:lastModifiedBy>
  <cp:revision>9</cp:revision>
  <dcterms:created xsi:type="dcterms:W3CDTF">2025-11-01T19:14:05Z</dcterms:created>
  <dcterms:modified xsi:type="dcterms:W3CDTF">2025-11-08T05:39:38Z</dcterms:modified>
</cp:coreProperties>
</file>